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6" r:id="rId4"/>
    <p:sldId id="259" r:id="rId5"/>
    <p:sldId id="258" r:id="rId6"/>
    <p:sldId id="260" r:id="rId7"/>
    <p:sldId id="263" r:id="rId8"/>
    <p:sldId id="264" r:id="rId9"/>
    <p:sldId id="265" r:id="rId10"/>
    <p:sldId id="266" r:id="rId11"/>
    <p:sldId id="267" r:id="rId12"/>
    <p:sldId id="268" r:id="rId13"/>
    <p:sldId id="269" r:id="rId14"/>
    <p:sldId id="270" r:id="rId15"/>
    <p:sldId id="277" r:id="rId16"/>
    <p:sldId id="278" r:id="rId17"/>
    <p:sldId id="279" r:id="rId18"/>
    <p:sldId id="280" r:id="rId19"/>
    <p:sldId id="281" r:id="rId20"/>
    <p:sldId id="282" r:id="rId21"/>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C55A11"/>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6405"/>
  </p:normalViewPr>
  <p:slideViewPr>
    <p:cSldViewPr snapToGrid="0" snapToObjects="1">
      <p:cViewPr varScale="1">
        <p:scale>
          <a:sx n="69" d="100"/>
          <a:sy n="69" d="100"/>
        </p:scale>
        <p:origin x="7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en-TR" smtClean="0"/>
              <a:t>11/27/2021</a:t>
            </a:fld>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en-TR" smtClean="0"/>
              <a:t>11/27/2021</a:t>
            </a:fld>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4" name="Dikdörtgen: Köşeleri Yuvarlatılmış 3">
            <a:extLst>
              <a:ext uri="{FF2B5EF4-FFF2-40B4-BE49-F238E27FC236}">
                <a16:creationId xmlns:a16="http://schemas.microsoft.com/office/drawing/2014/main" id="{26272AF3-57D8-424B-979A-97A4CC0A9FEA}"/>
              </a:ext>
            </a:extLst>
          </p:cNvPr>
          <p:cNvSpPr/>
          <p:nvPr/>
        </p:nvSpPr>
        <p:spPr>
          <a:xfrm>
            <a:off x="1583473" y="6167698"/>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5" name="Resim 4">
            <a:extLst>
              <a:ext uri="{FF2B5EF4-FFF2-40B4-BE49-F238E27FC236}">
                <a16:creationId xmlns:a16="http://schemas.microsoft.com/office/drawing/2014/main" id="{31EDCE92-241A-42E2-A566-505BF410B616}"/>
              </a:ext>
            </a:extLst>
          </p:cNvPr>
          <p:cNvPicPr>
            <a:picLocks noChangeAspect="1"/>
          </p:cNvPicPr>
          <p:nvPr/>
        </p:nvPicPr>
        <p:blipFill>
          <a:blip r:embed="rId3"/>
          <a:stretch>
            <a:fillRect/>
          </a:stretch>
        </p:blipFill>
        <p:spPr>
          <a:xfrm>
            <a:off x="1713021" y="5750169"/>
            <a:ext cx="1067586" cy="181393"/>
          </a:xfrm>
          <a:prstGeom prst="rect">
            <a:avLst/>
          </a:prstGeom>
        </p:spPr>
      </p:pic>
      <p:sp>
        <p:nvSpPr>
          <p:cNvPr id="6" name="Dikdörtgen: Köşeleri Yuvarlatılmış 5">
            <a:extLst>
              <a:ext uri="{FF2B5EF4-FFF2-40B4-BE49-F238E27FC236}">
                <a16:creationId xmlns:a16="http://schemas.microsoft.com/office/drawing/2014/main" id="{41BEE1F1-939B-49B7-8DA2-DC5F17C2A02F}"/>
              </a:ext>
            </a:extLst>
          </p:cNvPr>
          <p:cNvSpPr/>
          <p:nvPr/>
        </p:nvSpPr>
        <p:spPr>
          <a:xfrm>
            <a:off x="1849581" y="5749945"/>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Dikdörtgen 6">
            <a:extLst>
              <a:ext uri="{FF2B5EF4-FFF2-40B4-BE49-F238E27FC236}">
                <a16:creationId xmlns:a16="http://schemas.microsoft.com/office/drawing/2014/main" id="{FB1C9BE2-3863-4C10-AABC-AAFC5829F2E3}"/>
              </a:ext>
            </a:extLst>
          </p:cNvPr>
          <p:cNvSpPr/>
          <p:nvPr/>
        </p:nvSpPr>
        <p:spPr>
          <a:xfrm>
            <a:off x="1382948" y="2449287"/>
            <a:ext cx="5779852" cy="1157237"/>
          </a:xfrm>
          <a:prstGeom prst="rect">
            <a:avLst/>
          </a:prstGeom>
          <a:noFill/>
          <a:ln w="25400" cap="flat" cmpd="sng" algn="ctr">
            <a:noFill/>
            <a:prstDash val="solid"/>
          </a:ln>
          <a:effectLst/>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4400" b="1" kern="0" noProof="0" dirty="0">
                <a:solidFill>
                  <a:schemeClr val="accent1">
                    <a:lumMod val="75000"/>
                  </a:schemeClr>
                </a:solidFill>
                <a:latin typeface="Calibri"/>
                <a:ea typeface="Times New Roman" panose="02020603050405020304" pitchFamily="18" charset="0"/>
                <a:cs typeface="Calibri" panose="020F0502020204030204" pitchFamily="34" charset="0"/>
              </a:rPr>
              <a:t>وسائل الصحة الإنجابية</a:t>
            </a:r>
            <a:endParaRPr kumimoji="0" lang="ar-SY" sz="32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FC75F6C-9520-438E-AF14-9A66A8A658D1}"/>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1F5DC299-889B-4855-90B6-6DE1D49FA661}"/>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object 4">
            <a:extLst>
              <a:ext uri="{FF2B5EF4-FFF2-40B4-BE49-F238E27FC236}">
                <a16:creationId xmlns:a16="http://schemas.microsoft.com/office/drawing/2014/main" id="{9C54A03A-1095-4664-830C-E1151C868E6B}"/>
              </a:ext>
            </a:extLst>
          </p:cNvPr>
          <p:cNvSpPr txBox="1"/>
          <p:nvPr/>
        </p:nvSpPr>
        <p:spPr>
          <a:xfrm>
            <a:off x="4250988" y="1991902"/>
            <a:ext cx="7480570" cy="3355406"/>
          </a:xfrm>
          <a:prstGeom prst="rect">
            <a:avLst/>
          </a:prstGeom>
        </p:spPr>
        <p:txBody>
          <a:bodyPr vert="horz" wrap="square" lIns="0" tIns="137795" rIns="0" bIns="0" rtlCol="0" anchor="ctr">
            <a:spAutoFit/>
          </a:bodyPr>
          <a:lstStyle/>
          <a:p>
            <a:pPr marL="12700" marR="5080" algn="just" rtl="1">
              <a:spcBef>
                <a:spcPts val="600"/>
              </a:spcBef>
            </a:pPr>
            <a:r>
              <a:rPr lang="ar-SY" sz="3200" b="1" dirty="0">
                <a:solidFill>
                  <a:srgbClr val="0070C0"/>
                </a:solidFill>
                <a:cs typeface="Calibri"/>
              </a:rPr>
              <a:t>الوسائل المطبقة على النساء</a:t>
            </a:r>
            <a:endParaRPr lang="ar-SY" sz="2800" dirty="0">
              <a:solidFill>
                <a:schemeClr val="bg1"/>
              </a:solidFill>
              <a:cs typeface="Calibri"/>
            </a:endParaRPr>
          </a:p>
          <a:p>
            <a:pPr marL="12700" marR="5080" algn="just" rtl="1">
              <a:spcBef>
                <a:spcPts val="600"/>
              </a:spcBef>
            </a:pPr>
            <a:r>
              <a:rPr lang="ar-SY" sz="2800" b="1" dirty="0">
                <a:solidFill>
                  <a:schemeClr val="bg1"/>
                </a:solidFill>
                <a:cs typeface="Calibri"/>
              </a:rPr>
              <a:t>أقراص منع الحمل: </a:t>
            </a:r>
            <a:r>
              <a:rPr lang="ar-SY" sz="2800" dirty="0">
                <a:solidFill>
                  <a:schemeClr val="bg1"/>
                </a:solidFill>
                <a:cs typeface="Calibri"/>
              </a:rPr>
              <a:t>هي وسيلة ذات نسبة حماية مرتفعة للغاية عند استخدامها بشكل صحيح. تمنع الحمل عن طريق منع الإباضة عند النساء. إنها تقي من كيسات الثدي والمبيض الحميدة وتقلل من آلام الدورة الشهرية والنزف المفرط فيها وتنظم الدورة الشهرية عند النساء.</a:t>
            </a:r>
          </a:p>
          <a:p>
            <a:pPr marL="12700" marR="5080" algn="just" rtl="1">
              <a:spcBef>
                <a:spcPts val="600"/>
              </a:spcBef>
            </a:pPr>
            <a:r>
              <a:rPr lang="ar-SY" sz="2800" dirty="0">
                <a:solidFill>
                  <a:schemeClr val="bg1"/>
                </a:solidFill>
                <a:cs typeface="Calibri"/>
              </a:rPr>
              <a:t>يمكن الحمل مباشرةً عادة بعد التوقف عن استخدامها.</a:t>
            </a: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Tree>
    <p:extLst>
      <p:ext uri="{BB962C8B-B14F-4D97-AF65-F5344CB8AC3E}">
        <p14:creationId xmlns:p14="http://schemas.microsoft.com/office/powerpoint/2010/main" val="61648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5A24CD50-8380-4269-88CC-BB0E7F1A8CEE}"/>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D0B20727-2DD5-427A-AA04-57F710839477}"/>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object 4">
            <a:extLst>
              <a:ext uri="{FF2B5EF4-FFF2-40B4-BE49-F238E27FC236}">
                <a16:creationId xmlns:a16="http://schemas.microsoft.com/office/drawing/2014/main" id="{9C54A03A-1095-4664-830C-E1151C868E6B}"/>
              </a:ext>
            </a:extLst>
          </p:cNvPr>
          <p:cNvSpPr txBox="1"/>
          <p:nvPr/>
        </p:nvSpPr>
        <p:spPr>
          <a:xfrm>
            <a:off x="4250988" y="1984206"/>
            <a:ext cx="7480570" cy="3370795"/>
          </a:xfrm>
          <a:prstGeom prst="rect">
            <a:avLst/>
          </a:prstGeom>
        </p:spPr>
        <p:txBody>
          <a:bodyPr vert="horz" wrap="square" lIns="0" tIns="137795" rIns="0" bIns="0" rtlCol="0" anchor="ctr">
            <a:spAutoFit/>
          </a:bodyPr>
          <a:lstStyle/>
          <a:p>
            <a:pPr marL="12700" marR="5080" algn="just" rtl="1">
              <a:spcBef>
                <a:spcPts val="600"/>
              </a:spcBef>
            </a:pPr>
            <a:r>
              <a:rPr lang="ar-SY" sz="2000" dirty="0">
                <a:solidFill>
                  <a:schemeClr val="bg1"/>
                </a:solidFill>
                <a:cs typeface="Calibri"/>
              </a:rPr>
              <a:t>إنها معدة ضمن عبوات لـ 21 أو 28 يوماً.</a:t>
            </a:r>
          </a:p>
          <a:p>
            <a:pPr marL="12700" marR="5080" algn="just" rtl="1">
              <a:spcBef>
                <a:spcPts val="600"/>
              </a:spcBef>
            </a:pPr>
            <a:r>
              <a:rPr lang="ar-SY" sz="2000" dirty="0">
                <a:solidFill>
                  <a:schemeClr val="bg1"/>
                </a:solidFill>
                <a:cs typeface="Calibri"/>
              </a:rPr>
              <a:t>يجب تناول قرص واحد يومياً بانتظام دون نسيان.</a:t>
            </a:r>
          </a:p>
          <a:p>
            <a:pPr marL="12700" marR="5080" algn="just" rtl="1">
              <a:spcBef>
                <a:spcPts val="600"/>
              </a:spcBef>
            </a:pPr>
            <a:r>
              <a:rPr lang="ar-SY" sz="2000" dirty="0">
                <a:solidFill>
                  <a:schemeClr val="bg1"/>
                </a:solidFill>
                <a:cs typeface="Calibri"/>
              </a:rPr>
              <a:t>إن أفضل وقت لبدء تناول حبوب منع الحمل هو اليوم الأول من الدورة الشهرية. ومع ذلك فإنه يمكن أن يتم البدأ بتناولها في غضون الأيام الخمسة الأولى من الدورة الشهرية دون الحاجة إلى وسيلة إضافية في حال كانت الدورة الشهرية عند المرأة منتظمة. يمكن البدء بتناولها في الفترة بين الأيام 6-28 من الدورة الشهرية في حال كانت المرأة متأكدة تماماً من أنها ليست حاملاً ولكن يجب استخدام وسيلة إضافية (واقي ذكري) في الأيام السبعة الأولى. إن كان يتم استخدام العبوة ذات الـ 21 قرصاً فإنه يجب البدء بتناول عبوة جديدة في اليوم الثامن بعد التوقف لمدة 7 أيام بغض النظر عن حدوث نزف الدورة الشهرية من عدمه. يجب البدء بتناول العبوة الثانية دون فترة توقف أبداً في حال كان هناك 28 قرصاً ضمن العبوة.</a:t>
            </a:r>
            <a:endParaRPr lang="ar-SY" sz="2400" b="1" dirty="0">
              <a:solidFill>
                <a:schemeClr val="bg1"/>
              </a:solidFill>
              <a:cs typeface="Calibri"/>
            </a:endParaRPr>
          </a:p>
        </p:txBody>
      </p:sp>
      <p:sp>
        <p:nvSpPr>
          <p:cNvPr id="9"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Tree>
    <p:extLst>
      <p:ext uri="{BB962C8B-B14F-4D97-AF65-F5344CB8AC3E}">
        <p14:creationId xmlns:p14="http://schemas.microsoft.com/office/powerpoint/2010/main" val="43441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73E6777D-B58C-4D39-B42B-07098F8E6DFD}"/>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CBD7AF84-D36C-4177-9C54-3AFD19A9C86E}"/>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object 4">
            <a:extLst>
              <a:ext uri="{FF2B5EF4-FFF2-40B4-BE49-F238E27FC236}">
                <a16:creationId xmlns:a16="http://schemas.microsoft.com/office/drawing/2014/main" id="{9C54A03A-1095-4664-830C-E1151C868E6B}"/>
              </a:ext>
            </a:extLst>
          </p:cNvPr>
          <p:cNvSpPr txBox="1"/>
          <p:nvPr/>
        </p:nvSpPr>
        <p:spPr>
          <a:xfrm>
            <a:off x="4250988" y="2084233"/>
            <a:ext cx="7480570" cy="3170740"/>
          </a:xfrm>
          <a:prstGeom prst="rect">
            <a:avLst/>
          </a:prstGeom>
        </p:spPr>
        <p:txBody>
          <a:bodyPr vert="horz" wrap="square" lIns="0" tIns="137795" rIns="0" bIns="0" rtlCol="0" anchor="ctr">
            <a:spAutoFit/>
          </a:bodyPr>
          <a:lstStyle/>
          <a:p>
            <a:pPr marL="12700" marR="5080" algn="just" rtl="1">
              <a:spcBef>
                <a:spcPts val="600"/>
              </a:spcBef>
            </a:pPr>
            <a:r>
              <a:rPr lang="ar-SY" sz="2400" b="1" dirty="0">
                <a:solidFill>
                  <a:schemeClr val="bg1"/>
                </a:solidFill>
                <a:cs typeface="Calibri"/>
              </a:rPr>
              <a:t>اللولب الرحمي (</a:t>
            </a:r>
            <a:r>
              <a:rPr lang="tr-TR" sz="2400" b="1" dirty="0">
                <a:solidFill>
                  <a:schemeClr val="bg1"/>
                </a:solidFill>
                <a:cs typeface="Calibri"/>
              </a:rPr>
              <a:t>IUD</a:t>
            </a:r>
            <a:r>
              <a:rPr lang="ar-SY" sz="2400" b="1" dirty="0">
                <a:solidFill>
                  <a:schemeClr val="bg1"/>
                </a:solidFill>
                <a:cs typeface="Calibri"/>
              </a:rPr>
              <a:t>): </a:t>
            </a:r>
            <a:r>
              <a:rPr lang="ar-SY" sz="2400" dirty="0">
                <a:solidFill>
                  <a:schemeClr val="bg1"/>
                </a:solidFill>
                <a:cs typeface="Calibri"/>
              </a:rPr>
              <a:t>هو جهاز بطول 2-3 سم مصنوع من مواد غير ضارة بالجسم ويوضع داخل الرحم. نسبة حمايته عالية جداً. يتم إدخاله ضمن الرحم بواسطة موظفين صحيين معتمدين تلقوا تدريباً خاصاً في هذا الصدد. يحمي لمدة 10 سنوات. يمنع تلقيح البويضة الأنثوية بالخلية الجنسية الذكرية وانغراسها في الرحم. يمكن في أي يوم من أيام الدورة الشهرية التي يكون من المؤكد فيها عدم وجود حمل. الوقت المثالي هو بعد الدورة الشهرية مباشرة.</a:t>
            </a:r>
          </a:p>
          <a:p>
            <a:pPr marL="12700" marR="5080" algn="just" rtl="1">
              <a:spcBef>
                <a:spcPts val="600"/>
              </a:spcBef>
            </a:pPr>
            <a:r>
              <a:rPr lang="ar-SY" sz="2400" dirty="0">
                <a:solidFill>
                  <a:schemeClr val="bg1"/>
                </a:solidFill>
                <a:cs typeface="Calibri"/>
              </a:rPr>
              <a:t>تعود الخصوبة على الفور بعد إزالته.</a:t>
            </a:r>
            <a:endParaRPr lang="ar-SY" sz="2800" b="1" dirty="0">
              <a:solidFill>
                <a:schemeClr val="bg1"/>
              </a:solidFill>
              <a:cs typeface="Calibri"/>
            </a:endParaRPr>
          </a:p>
        </p:txBody>
      </p:sp>
      <p:sp>
        <p:nvSpPr>
          <p:cNvPr id="9"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Tree>
    <p:extLst>
      <p:ext uri="{BB962C8B-B14F-4D97-AF65-F5344CB8AC3E}">
        <p14:creationId xmlns:p14="http://schemas.microsoft.com/office/powerpoint/2010/main" val="218092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6">
            <a:extLst>
              <a:ext uri="{FF2B5EF4-FFF2-40B4-BE49-F238E27FC236}">
                <a16:creationId xmlns:a16="http://schemas.microsoft.com/office/drawing/2014/main" id="{0974C17F-92AE-423C-94B0-7FCEF0060F45}"/>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C41D0D3A-AC7F-490F-BF73-D3AA239476F1}"/>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2084234"/>
            <a:ext cx="7480570" cy="3170740"/>
          </a:xfrm>
          <a:prstGeom prst="rect">
            <a:avLst/>
          </a:prstGeom>
        </p:spPr>
        <p:txBody>
          <a:bodyPr vert="horz" wrap="square" lIns="0" tIns="137795" rIns="0" bIns="0" rtlCol="0" anchor="ctr">
            <a:spAutoFit/>
          </a:bodyPr>
          <a:lstStyle/>
          <a:p>
            <a:pPr marL="12700" marR="5080" algn="just" rtl="1">
              <a:spcBef>
                <a:spcPts val="600"/>
              </a:spcBef>
            </a:pPr>
            <a:r>
              <a:rPr lang="ar-SY" sz="2400" b="1" dirty="0">
                <a:solidFill>
                  <a:schemeClr val="bg1"/>
                </a:solidFill>
                <a:cs typeface="Calibri"/>
              </a:rPr>
              <a:t>حقن منع الحمل: </a:t>
            </a:r>
            <a:r>
              <a:rPr lang="ar-SY" sz="2400" dirty="0">
                <a:solidFill>
                  <a:schemeClr val="bg1"/>
                </a:solidFill>
                <a:cs typeface="Calibri"/>
              </a:rPr>
              <a:t>تؤثر كأقراص منع الحمل. لها نسبة حماية عالية. لها شكلان للتطبيق في تركيا، شهرياً وكل ثلاثة أشهر. يجب تطبيقها من قبل عامل صحي. إن التأثير الأكثر شيوعاً لهذه الحقن هو إمكانية حدوث نزف على شكل بقع أو انقطاع في الدورة الشهرية ولكن هذا الأمور ليست </a:t>
            </a:r>
            <a:r>
              <a:rPr lang="ar-SY" sz="2400" b="1" dirty="0">
                <a:solidFill>
                  <a:schemeClr val="bg1"/>
                </a:solidFill>
                <a:cs typeface="Calibri"/>
              </a:rPr>
              <a:t>أعراضاً جانبية</a:t>
            </a:r>
            <a:r>
              <a:rPr lang="ar-SY" sz="2400" dirty="0">
                <a:solidFill>
                  <a:schemeClr val="bg1"/>
                </a:solidFill>
                <a:cs typeface="Calibri"/>
              </a:rPr>
              <a:t>. إنها تأثير الدواء ولا يعني ذلك بأنه لا يحمي أو يلحق ضرراً بأي شكل من الأشكال. لذلك لا تتوقفوا عن استخدامه.</a:t>
            </a:r>
          </a:p>
          <a:p>
            <a:pPr marL="12700" marR="5080" algn="just" rtl="1">
              <a:spcBef>
                <a:spcPts val="600"/>
              </a:spcBef>
            </a:pPr>
            <a:r>
              <a:rPr lang="ar-SY" sz="2400" dirty="0">
                <a:solidFill>
                  <a:schemeClr val="bg1"/>
                </a:solidFill>
                <a:cs typeface="Calibri"/>
              </a:rPr>
              <a:t>عند التوقف عن استخدام الوسيلة فإن الخصوبة تعود على الفور في الحقن الشهرية وقد تتأخر في الحقن التي تطبق كل 3 أشهر.</a:t>
            </a:r>
            <a:endParaRPr lang="ar-SY" sz="2800" dirty="0">
              <a:solidFill>
                <a:schemeClr val="bg1"/>
              </a:solidFill>
              <a:cs typeface="Calibri"/>
            </a:endParaRPr>
          </a:p>
        </p:txBody>
      </p:sp>
      <p:sp>
        <p:nvSpPr>
          <p:cNvPr id="10"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Tree>
    <p:extLst>
      <p:ext uri="{BB962C8B-B14F-4D97-AF65-F5344CB8AC3E}">
        <p14:creationId xmlns:p14="http://schemas.microsoft.com/office/powerpoint/2010/main" val="98303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4EE4A22B-F7A4-49F5-BE36-DFBC6A08BAD2}"/>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15275E5D-2DF6-41BC-A03B-0F7881459F99}"/>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11" name="object 4">
            <a:extLst>
              <a:ext uri="{FF2B5EF4-FFF2-40B4-BE49-F238E27FC236}">
                <a16:creationId xmlns:a16="http://schemas.microsoft.com/office/drawing/2014/main" id="{9C54A03A-1095-4664-830C-E1151C868E6B}"/>
              </a:ext>
            </a:extLst>
          </p:cNvPr>
          <p:cNvSpPr txBox="1"/>
          <p:nvPr/>
        </p:nvSpPr>
        <p:spPr>
          <a:xfrm>
            <a:off x="4250988" y="2484344"/>
            <a:ext cx="7480570" cy="2370521"/>
          </a:xfrm>
          <a:prstGeom prst="rect">
            <a:avLst/>
          </a:prstGeom>
        </p:spPr>
        <p:txBody>
          <a:bodyPr vert="horz" wrap="square" lIns="0" tIns="137795" rIns="0" bIns="0" rtlCol="0" anchor="ctr">
            <a:spAutoFit/>
          </a:bodyPr>
          <a:lstStyle/>
          <a:p>
            <a:pPr marL="12700" marR="5080" algn="just" rtl="1">
              <a:spcBef>
                <a:spcPts val="600"/>
              </a:spcBef>
            </a:pPr>
            <a:r>
              <a:rPr lang="ar-SY" sz="2800" b="1" dirty="0">
                <a:solidFill>
                  <a:schemeClr val="bg1"/>
                </a:solidFill>
                <a:cs typeface="Calibri"/>
              </a:rPr>
              <a:t>الغرسة (قضبان مرنة تغرس ضمن الذراع): </a:t>
            </a:r>
            <a:r>
              <a:rPr lang="ar-SY" sz="2800" dirty="0">
                <a:solidFill>
                  <a:schemeClr val="bg1"/>
                </a:solidFill>
                <a:cs typeface="Calibri"/>
              </a:rPr>
              <a:t>وهي قضبان مرنة تحتوي على الهرمونات بطول 3-4 سم أو أكثر. يتم غرسها تحت الجلد على السطح الأمامي للجزء العلوي من الذراع بواسطة طاقم صحي مدرب ومعتمد. تثبط الإباضة. تحمي لمدة ثلاث سنوات.</a:t>
            </a:r>
          </a:p>
          <a:p>
            <a:pPr marL="12700" marR="5080" algn="just" rtl="1">
              <a:spcBef>
                <a:spcPts val="600"/>
              </a:spcBef>
            </a:pPr>
            <a:r>
              <a:rPr lang="ar-SY" sz="2800" dirty="0">
                <a:solidFill>
                  <a:schemeClr val="bg1"/>
                </a:solidFill>
                <a:cs typeface="Calibri"/>
              </a:rPr>
              <a:t>تعود الخصوبة فوراً بعد التوقف عن استخدام الوسيلة</a:t>
            </a:r>
            <a:endParaRPr lang="ar-SY" sz="3200" dirty="0">
              <a:solidFill>
                <a:schemeClr val="bg1"/>
              </a:solidFill>
              <a:cs typeface="Calibri"/>
            </a:endParaRPr>
          </a:p>
        </p:txBody>
      </p:sp>
    </p:spTree>
    <p:extLst>
      <p:ext uri="{BB962C8B-B14F-4D97-AF65-F5344CB8AC3E}">
        <p14:creationId xmlns:p14="http://schemas.microsoft.com/office/powerpoint/2010/main" val="177103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01D3468C-5CFC-4C7F-B6EF-D5B8DEA698CF}"/>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CCE6627A-E556-416D-8920-C66FD3B9C3E8}"/>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1838014"/>
            <a:ext cx="7480570" cy="3663182"/>
          </a:xfrm>
          <a:prstGeom prst="rect">
            <a:avLst/>
          </a:prstGeom>
        </p:spPr>
        <p:txBody>
          <a:bodyPr vert="horz" wrap="square" lIns="0" tIns="137795" rIns="0" bIns="0" rtlCol="0" anchor="ctr">
            <a:spAutoFit/>
          </a:bodyPr>
          <a:lstStyle/>
          <a:p>
            <a:pPr marL="12700" marR="5080" algn="just" rtl="1">
              <a:spcBef>
                <a:spcPts val="600"/>
              </a:spcBef>
            </a:pPr>
            <a:r>
              <a:rPr lang="ar-SY" sz="2800" b="1" dirty="0">
                <a:solidFill>
                  <a:schemeClr val="bg1"/>
                </a:solidFill>
                <a:cs typeface="Calibri"/>
              </a:rPr>
              <a:t>الواقي الأنثوي: </a:t>
            </a:r>
            <a:r>
              <a:rPr lang="ar-SY" sz="2800" dirty="0">
                <a:solidFill>
                  <a:schemeClr val="bg1"/>
                </a:solidFill>
                <a:cs typeface="Calibri"/>
              </a:rPr>
              <a:t>وسيلة شائعة الاستخدام جداً في الدول الغربية. وهو عبارة عن غمد مرن مصنوع من مادة تسمى البولي إيثيلين الرقيق ويتم وضعه ضمن المهبل قبل الجماع وهو يقي في الوقت نفسه من الأمراض المنتقلة جنسياً حيث يغطي عبر جزئه الذي يغطي الأعضاء التناسلية الخارجية. يمنع قذف السائل المنوي والخلايا الجنسية الذكرية ضمن المهبل أثناء الجماع. وبهذه الطريقة فإنه يقي من الحمل والأمراض المنتقلة جنسياً وفيروس نقص المناعة البشرية / الإيدز.</a:t>
            </a:r>
            <a:endParaRPr lang="ar-SY" sz="3200" dirty="0">
              <a:solidFill>
                <a:schemeClr val="bg1"/>
              </a:solidFill>
              <a:cs typeface="Calibri"/>
            </a:endParaRPr>
          </a:p>
        </p:txBody>
      </p:sp>
    </p:spTree>
    <p:extLst>
      <p:ext uri="{BB962C8B-B14F-4D97-AF65-F5344CB8AC3E}">
        <p14:creationId xmlns:p14="http://schemas.microsoft.com/office/powerpoint/2010/main" val="227655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1ABC3262-189D-49E0-BEB6-E7AA0D343B1E}"/>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4176BE75-958C-4F4F-BD15-8AE972EDB692}"/>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2276595"/>
            <a:ext cx="7480570" cy="2786019"/>
          </a:xfrm>
          <a:prstGeom prst="rect">
            <a:avLst/>
          </a:prstGeom>
        </p:spPr>
        <p:txBody>
          <a:bodyPr vert="horz" wrap="square" lIns="0" tIns="137795" rIns="0" bIns="0" rtlCol="0" anchor="ctr">
            <a:spAutoFit/>
          </a:bodyPr>
          <a:lstStyle/>
          <a:p>
            <a:pPr marL="12700" marR="5080" algn="just" rtl="1">
              <a:spcBef>
                <a:spcPts val="600"/>
              </a:spcBef>
            </a:pPr>
            <a:r>
              <a:rPr lang="ar-SY" sz="2800" b="1" dirty="0">
                <a:solidFill>
                  <a:schemeClr val="bg1"/>
                </a:solidFill>
                <a:cs typeface="Calibri"/>
              </a:rPr>
              <a:t>الحلقة المهبلية: </a:t>
            </a:r>
            <a:r>
              <a:rPr lang="ar-SY" sz="2800" dirty="0">
                <a:solidFill>
                  <a:schemeClr val="bg1"/>
                </a:solidFill>
                <a:cs typeface="Calibri"/>
              </a:rPr>
              <a:t>عبارة عن جهاز دائري مرن يحتوي على الهرمونات. يمكن للمرأة وضعها بسهولة ضمن مهبلها. يثبط الإباضة. يبقى في المهبل لمدة ثلاثة أسابيع. تتم إزالة الحلقة القديمة ووضع أخرى جديدة في اليوم التاسع والعشرين من اليوم الأول لوضع الحلقة القديمة وإلا فإنه نسبة حمايتها تنخفض كثيراً.</a:t>
            </a:r>
          </a:p>
          <a:p>
            <a:pPr marL="12700" marR="5080" algn="just" rtl="1">
              <a:spcBef>
                <a:spcPts val="600"/>
              </a:spcBef>
            </a:pPr>
            <a:r>
              <a:rPr lang="ar-SY" sz="2800" dirty="0">
                <a:solidFill>
                  <a:schemeClr val="bg1"/>
                </a:solidFill>
                <a:cs typeface="Calibri"/>
              </a:rPr>
              <a:t>تعود الخصوبة ثانية عند إزالتها.</a:t>
            </a:r>
          </a:p>
        </p:txBody>
      </p:sp>
    </p:spTree>
    <p:extLst>
      <p:ext uri="{BB962C8B-B14F-4D97-AF65-F5344CB8AC3E}">
        <p14:creationId xmlns:p14="http://schemas.microsoft.com/office/powerpoint/2010/main" val="1863765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DCAE966E-57E7-4132-8E28-4FC9D068138D}"/>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EDE4F46C-BF7C-4A9F-BFD0-57ED6D82DB47}"/>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2268900"/>
            <a:ext cx="7480570" cy="2801408"/>
          </a:xfrm>
          <a:prstGeom prst="rect">
            <a:avLst/>
          </a:prstGeom>
        </p:spPr>
        <p:txBody>
          <a:bodyPr vert="horz" wrap="square" lIns="0" tIns="137795" rIns="0" bIns="0" rtlCol="0" anchor="ctr">
            <a:spAutoFit/>
          </a:bodyPr>
          <a:lstStyle/>
          <a:p>
            <a:pPr marL="12700" marR="5080" algn="just" rtl="1">
              <a:spcBef>
                <a:spcPts val="600"/>
              </a:spcBef>
            </a:pPr>
            <a:r>
              <a:rPr lang="ar-SY" sz="2800" b="1" dirty="0">
                <a:solidFill>
                  <a:schemeClr val="bg1"/>
                </a:solidFill>
                <a:cs typeface="Calibri"/>
              </a:rPr>
              <a:t>ربط البوقين: </a:t>
            </a:r>
            <a:r>
              <a:rPr lang="ar-SY" sz="2800" dirty="0">
                <a:solidFill>
                  <a:schemeClr val="bg1"/>
                </a:solidFill>
                <a:cs typeface="Calibri"/>
              </a:rPr>
              <a:t>وهي عملية ربط القنوات التي تمر من خلالها البويضة لدى النساء. تجرى بعملية جراحية صغيرة داخل البطن. لا يمكن أن تجتمع النطفة مع البويضة من خلال هذه الطريقة. تُعرف بأنها طريقة دائمة، لذا فإن القرار المشترك للأزواج مهم.</a:t>
            </a:r>
          </a:p>
          <a:p>
            <a:pPr marL="12700" marR="5080" algn="just" rtl="1">
              <a:spcBef>
                <a:spcPts val="600"/>
              </a:spcBef>
            </a:pPr>
            <a:r>
              <a:rPr lang="ar-SY" sz="2800" dirty="0">
                <a:solidFill>
                  <a:schemeClr val="bg1"/>
                </a:solidFill>
                <a:cs typeface="Calibri"/>
              </a:rPr>
              <a:t>لا تؤثر هذه الطريقة على الدورة الشهرية أو الحياة الجنسية للمرأة بأي شكل من الأشكال.</a:t>
            </a:r>
            <a:endParaRPr lang="ar-SY" sz="3200" dirty="0">
              <a:solidFill>
                <a:schemeClr val="bg1"/>
              </a:solidFill>
              <a:cs typeface="Calibri"/>
            </a:endParaRPr>
          </a:p>
        </p:txBody>
      </p:sp>
    </p:spTree>
    <p:extLst>
      <p:ext uri="{BB962C8B-B14F-4D97-AF65-F5344CB8AC3E}">
        <p14:creationId xmlns:p14="http://schemas.microsoft.com/office/powerpoint/2010/main" val="178908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4D5FD2D7-527A-42E2-BDD1-93C865A64F42}"/>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739BE78F-88C4-4241-87BD-8441B119C9DF}"/>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1838013"/>
            <a:ext cx="7480570" cy="3663182"/>
          </a:xfrm>
          <a:prstGeom prst="rect">
            <a:avLst/>
          </a:prstGeom>
        </p:spPr>
        <p:txBody>
          <a:bodyPr vert="horz" wrap="square" lIns="0" tIns="137795" rIns="0" bIns="0" rtlCol="0" anchor="ctr">
            <a:spAutoFit/>
          </a:bodyPr>
          <a:lstStyle/>
          <a:p>
            <a:pPr marL="12700" marR="5080" algn="just" rtl="1">
              <a:spcBef>
                <a:spcPts val="600"/>
              </a:spcBef>
            </a:pPr>
            <a:r>
              <a:rPr lang="ar-SY" sz="2800" b="1" dirty="0">
                <a:solidFill>
                  <a:srgbClr val="0070C0"/>
                </a:solidFill>
                <a:cs typeface="Calibri"/>
              </a:rPr>
              <a:t>الوسائل المطبقة على الرجال</a:t>
            </a:r>
            <a:endParaRPr lang="ar-SY" sz="2800" b="1" dirty="0">
              <a:solidFill>
                <a:schemeClr val="bg1"/>
              </a:solidFill>
              <a:cs typeface="Calibri"/>
            </a:endParaRPr>
          </a:p>
          <a:p>
            <a:pPr marL="12700" marR="5080" algn="just" rtl="1">
              <a:spcBef>
                <a:spcPts val="600"/>
              </a:spcBef>
            </a:pPr>
            <a:r>
              <a:rPr lang="ar-SY" sz="2800" b="1" dirty="0">
                <a:solidFill>
                  <a:schemeClr val="bg1"/>
                </a:solidFill>
                <a:cs typeface="Calibri"/>
              </a:rPr>
              <a:t>الواقي الذكري: </a:t>
            </a:r>
            <a:r>
              <a:rPr lang="ar-SY" sz="2800" dirty="0">
                <a:solidFill>
                  <a:schemeClr val="bg1"/>
                </a:solidFill>
                <a:cs typeface="Calibri"/>
              </a:rPr>
              <a:t>وهو وسيلة يستخدمها الرجال أثناء الجماع. يصنع الواقي الذكري من نوع من المطاط (اللاتكس) ويوضع على الأعضاء التناسلية الذكرية أثناء الانتصاب خلال الجماع. لا يتم وضع الحجرة الموجودة في نهاية الواقي الذكري بالكامل على العضو كي يكون التطبيق صحيحاً. يتراكم السائل المنوي والنطاف من خلال هذه الطريقة في هذه الحجرة وتتم إزالته بعد الجماع مباشرة بطريقة يمنع فيها انسكاب السائل المنوي.</a:t>
            </a:r>
            <a:endParaRPr lang="ar-SY" sz="3200" dirty="0">
              <a:solidFill>
                <a:schemeClr val="bg1"/>
              </a:solidFill>
              <a:cs typeface="Calibri"/>
            </a:endParaRPr>
          </a:p>
        </p:txBody>
      </p:sp>
    </p:spTree>
    <p:extLst>
      <p:ext uri="{BB962C8B-B14F-4D97-AF65-F5344CB8AC3E}">
        <p14:creationId xmlns:p14="http://schemas.microsoft.com/office/powerpoint/2010/main" val="206617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FB9C189C-4DC7-4CA9-8DA4-EEEDA1F13A56}"/>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2895EEF3-7B88-4883-94C5-0E4D291A8F68}"/>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2307372"/>
            <a:ext cx="7480570" cy="2724464"/>
          </a:xfrm>
          <a:prstGeom prst="rect">
            <a:avLst/>
          </a:prstGeom>
        </p:spPr>
        <p:txBody>
          <a:bodyPr vert="horz" wrap="square" lIns="0" tIns="137795" rIns="0" bIns="0" rtlCol="0" anchor="ctr">
            <a:spAutoFit/>
          </a:bodyPr>
          <a:lstStyle/>
          <a:p>
            <a:pPr marL="12700" marR="5080" algn="just" rtl="1">
              <a:spcBef>
                <a:spcPts val="600"/>
              </a:spcBef>
            </a:pPr>
            <a:r>
              <a:rPr lang="ar-SY" sz="2800" dirty="0">
                <a:solidFill>
                  <a:schemeClr val="bg1"/>
                </a:solidFill>
                <a:cs typeface="Calibri"/>
              </a:rPr>
              <a:t>يقي الواقي الذكري الأزواج من الحمل والأمراض المنتقلة جنسياً. ويساهم بهذه الطريقة أيضاً في الوقاية من سرطان عنق الرحم لدى النساء. يجب فحصه بحثاً عن الثقوب بعد الاستخدام. تجب مراجعة أقرب مؤسسة صحية لاتخاذ تدابير الوقاية الإسعافية خلال أول 72 ساعة (3 أيام) في حال حدوث تمزق أو خلع أو ثقب أثناء الجماع.</a:t>
            </a:r>
          </a:p>
        </p:txBody>
      </p:sp>
    </p:spTree>
    <p:extLst>
      <p:ext uri="{BB962C8B-B14F-4D97-AF65-F5344CB8AC3E}">
        <p14:creationId xmlns:p14="http://schemas.microsoft.com/office/powerpoint/2010/main" val="53490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849581" y="2181959"/>
            <a:ext cx="8591686" cy="584775"/>
          </a:xfrm>
          <a:prstGeom prst="rect">
            <a:avLst/>
          </a:prstGeom>
          <a:solidFill>
            <a:srgbClr val="FFC000"/>
          </a:solid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A0338718-E197-4116-BDE8-794F118CE9C4}"/>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912F291A-2CBA-44BF-B1CE-54EA83CEDC01}"/>
              </a:ext>
            </a:extLst>
          </p:cNvPr>
          <p:cNvPicPr>
            <a:picLocks noChangeAspect="1"/>
          </p:cNvPicPr>
          <p:nvPr/>
        </p:nvPicPr>
        <p:blipFill>
          <a:blip r:embed="rId3"/>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99B50D38-0B2D-48D0-8720-24D3B9A16FE6}"/>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22EACD6E-C9E8-4FB1-B792-6306E26AABDB}"/>
              </a:ext>
            </a:extLst>
          </p:cNvPr>
          <p:cNvSpPr/>
          <p:nvPr/>
        </p:nvSpPr>
        <p:spPr>
          <a:xfrm>
            <a:off x="3463636" y="1896368"/>
            <a:ext cx="6688393" cy="584775"/>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الغاية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3A800AC7-4BB0-4C75-BBF5-30260795AE87}"/>
              </a:ext>
            </a:extLst>
          </p:cNvPr>
          <p:cNvSpPr txBox="1"/>
          <p:nvPr/>
        </p:nvSpPr>
        <p:spPr>
          <a:xfrm>
            <a:off x="2051833" y="2474570"/>
            <a:ext cx="8100196" cy="1431802"/>
          </a:xfrm>
          <a:prstGeom prst="rect">
            <a:avLst/>
          </a:prstGeom>
        </p:spPr>
        <p:txBody>
          <a:bodyPr vert="horz" wrap="square" lIns="0" tIns="137795" rIns="0" bIns="0" rtlCol="0">
            <a:spAutoFit/>
          </a:bodyPr>
          <a:lstStyle/>
          <a:p>
            <a:pPr marL="12700" marR="5080" algn="just" rtl="1">
              <a:spcBef>
                <a:spcPts val="1200"/>
              </a:spcBef>
            </a:pPr>
            <a:r>
              <a:rPr lang="ar-SY" sz="2800" dirty="0">
                <a:solidFill>
                  <a:srgbClr val="0070C0"/>
                </a:solidFill>
                <a:cs typeface="Calibri"/>
              </a:rPr>
              <a:t>الحصول على معلومات حول خدمات الصحة الإنجابية وتعلم وسائل الصحة الإنجابية لتمكين الأشخاص من تنفيذ قراراتهم حول الإنجاب (عدد وتوقيت الأطفال) بطريقة آمنة وصحية.</a:t>
            </a:r>
          </a:p>
        </p:txBody>
      </p:sp>
    </p:spTree>
    <p:extLst>
      <p:ext uri="{BB962C8B-B14F-4D97-AF65-F5344CB8AC3E}">
        <p14:creationId xmlns:p14="http://schemas.microsoft.com/office/powerpoint/2010/main" val="172149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45C8B2E4-CD00-4AC7-8523-38A6C1128991}"/>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73C72D6C-3804-4255-9EA2-6412014B1843}"/>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ما هي</a:t>
            </a:r>
          </a:p>
          <a:p>
            <a:pPr algn="ctr" rtl="1"/>
            <a:r>
              <a:rPr lang="ar-SY" sz="3600" b="1" kern="0" dirty="0">
                <a:solidFill>
                  <a:srgbClr val="2F5597"/>
                </a:solidFill>
                <a:ea typeface="+mj-ea"/>
                <a:cs typeface="Calibri"/>
              </a:rPr>
              <a:t>وسائل الصحة الإنجابية؟</a:t>
            </a:r>
            <a:endParaRPr lang="ar-SY" sz="3600" b="1" kern="0" dirty="0">
              <a:solidFill>
                <a:srgbClr val="2F5597"/>
              </a:solidFill>
              <a:latin typeface="Calibri"/>
              <a:ea typeface="+mj-ea"/>
              <a:cs typeface="Calibri"/>
            </a:endParaRPr>
          </a:p>
        </p:txBody>
      </p:sp>
      <p:sp>
        <p:nvSpPr>
          <p:cNvPr id="9" name="object 4">
            <a:extLst>
              <a:ext uri="{FF2B5EF4-FFF2-40B4-BE49-F238E27FC236}">
                <a16:creationId xmlns:a16="http://schemas.microsoft.com/office/drawing/2014/main" id="{9C54A03A-1095-4664-830C-E1151C868E6B}"/>
              </a:ext>
            </a:extLst>
          </p:cNvPr>
          <p:cNvSpPr txBox="1"/>
          <p:nvPr/>
        </p:nvSpPr>
        <p:spPr>
          <a:xfrm>
            <a:off x="4250988" y="1976513"/>
            <a:ext cx="7480570" cy="3386183"/>
          </a:xfrm>
          <a:prstGeom prst="rect">
            <a:avLst/>
          </a:prstGeom>
        </p:spPr>
        <p:txBody>
          <a:bodyPr vert="horz" wrap="square" lIns="0" tIns="137795" rIns="0" bIns="0" rtlCol="0" anchor="ctr">
            <a:spAutoFit/>
          </a:bodyPr>
          <a:lstStyle/>
          <a:p>
            <a:pPr marL="12700" marR="5080" algn="just" rtl="1">
              <a:spcBef>
                <a:spcPts val="600"/>
              </a:spcBef>
            </a:pPr>
            <a:r>
              <a:rPr lang="ar-SY" sz="2800" b="1" dirty="0">
                <a:solidFill>
                  <a:schemeClr val="bg1"/>
                </a:solidFill>
                <a:cs typeface="Calibri"/>
              </a:rPr>
              <a:t>قطع القناة الدافقة (ربط قنوات النطاف الذكرية):</a:t>
            </a:r>
          </a:p>
          <a:p>
            <a:pPr marL="12700" marR="5080" algn="just" rtl="1">
              <a:spcBef>
                <a:spcPts val="600"/>
              </a:spcBef>
            </a:pPr>
            <a:r>
              <a:rPr lang="ar-SY" sz="2800" dirty="0">
                <a:solidFill>
                  <a:schemeClr val="bg1"/>
                </a:solidFill>
                <a:cs typeface="Calibri"/>
              </a:rPr>
              <a:t>هو طريقة ربط القنوات التي تسمح للخلية الجنسية الذكرية بالمرور إلى السائل المنوي.</a:t>
            </a:r>
          </a:p>
          <a:p>
            <a:pPr marL="12700" marR="5080" algn="just" rtl="1">
              <a:spcBef>
                <a:spcPts val="600"/>
              </a:spcBef>
            </a:pPr>
            <a:r>
              <a:rPr lang="ar-SY" sz="2800" dirty="0">
                <a:solidFill>
                  <a:schemeClr val="bg1"/>
                </a:solidFill>
                <a:cs typeface="Calibri"/>
              </a:rPr>
              <a:t>إنها أسهل من الوسيلة التي لدى المرأة.</a:t>
            </a:r>
          </a:p>
          <a:p>
            <a:pPr marL="12700" marR="5080" algn="just" rtl="1">
              <a:spcBef>
                <a:spcPts val="600"/>
              </a:spcBef>
            </a:pPr>
            <a:r>
              <a:rPr lang="ar-SY" sz="2800" dirty="0">
                <a:solidFill>
                  <a:schemeClr val="bg1"/>
                </a:solidFill>
                <a:cs typeface="Calibri"/>
              </a:rPr>
              <a:t>تُعرف بأنها طريقة دائمة، لذا فإن القرار المشترك للأزواج مهم. لا تؤثر هذه الطريقة على الحياة الجنسية أو الرغبة أو الانتصاب أو القذف لدى الرجل بأي شكل من الأشكال.</a:t>
            </a:r>
            <a:endParaRPr lang="ar-SY" sz="3200" dirty="0">
              <a:solidFill>
                <a:schemeClr val="bg1"/>
              </a:solidFill>
              <a:cs typeface="Calibri"/>
            </a:endParaRPr>
          </a:p>
        </p:txBody>
      </p:sp>
    </p:spTree>
    <p:extLst>
      <p:ext uri="{BB962C8B-B14F-4D97-AF65-F5344CB8AC3E}">
        <p14:creationId xmlns:p14="http://schemas.microsoft.com/office/powerpoint/2010/main" val="107882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en-TR"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C9F33744-B443-4AD5-87D9-0C846DC23282}"/>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06B6AAC6-8C7D-44D9-9804-1D94887C18F6}"/>
              </a:ext>
            </a:extLst>
          </p:cNvPr>
          <p:cNvPicPr>
            <a:picLocks noChangeAspect="1"/>
          </p:cNvPicPr>
          <p:nvPr/>
        </p:nvPicPr>
        <p:blipFill>
          <a:blip r:embed="rId3"/>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EF295AAF-07B5-4953-8972-EE618AB3A77A}"/>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22EACD6E-C9E8-4FB1-B792-6306E26AABDB}"/>
              </a:ext>
            </a:extLst>
          </p:cNvPr>
          <p:cNvSpPr/>
          <p:nvPr/>
        </p:nvSpPr>
        <p:spPr>
          <a:xfrm>
            <a:off x="3463636" y="1896368"/>
            <a:ext cx="6688393" cy="584775"/>
          </a:xfrm>
          <a:prstGeom prst="rect">
            <a:avLst/>
          </a:prstGeom>
        </p:spPr>
        <p:txBody>
          <a:bodyPr wrap="square">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هي</a:t>
            </a:r>
            <a:r>
              <a:rPr kumimoji="0" lang="ar-SY" sz="3200" b="1" i="0" u="none" strike="noStrike" kern="0" cap="none" spc="0" normalizeH="0" noProof="0" dirty="0">
                <a:ln>
                  <a:noFill/>
                </a:ln>
                <a:solidFill>
                  <a:schemeClr val="accent1">
                    <a:lumMod val="75000"/>
                  </a:schemeClr>
                </a:solidFill>
                <a:effectLst/>
                <a:uLnTx/>
                <a:uFillTx/>
                <a:latin typeface="Calibri"/>
                <a:ea typeface="+mj-ea"/>
                <a:cs typeface="Calibri"/>
              </a:rPr>
              <a:t> أهمية منع الحمل؟</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3A800AC7-4BB0-4C75-BBF5-30260795AE87}"/>
              </a:ext>
            </a:extLst>
          </p:cNvPr>
          <p:cNvSpPr txBox="1"/>
          <p:nvPr/>
        </p:nvSpPr>
        <p:spPr>
          <a:xfrm>
            <a:off x="2051833" y="2474570"/>
            <a:ext cx="8100196" cy="2878352"/>
          </a:xfrm>
          <a:prstGeom prst="rect">
            <a:avLst/>
          </a:prstGeom>
        </p:spPr>
        <p:txBody>
          <a:bodyPr vert="horz" wrap="square" lIns="0" tIns="137795" rIns="0" bIns="0" rtlCol="0">
            <a:spAutoFit/>
          </a:bodyPr>
          <a:lstStyle/>
          <a:p>
            <a:pPr marL="12700" marR="5080" algn="just" rtl="1">
              <a:spcBef>
                <a:spcPts val="1200"/>
              </a:spcBef>
            </a:pPr>
            <a:r>
              <a:rPr lang="ar-SY" sz="2800" dirty="0">
                <a:cs typeface="Calibri"/>
              </a:rPr>
              <a:t>إن لكل زوجين الحق في إنجاب الأطفال الذين يستطيعان الاعتناء بهم بالعدد الذي يودانه في الوقت الذي يشاءانه.</a:t>
            </a:r>
          </a:p>
          <a:p>
            <a:pPr marL="12700" marR="5080" algn="just" rtl="1">
              <a:spcBef>
                <a:spcPts val="1200"/>
              </a:spcBef>
            </a:pPr>
            <a:r>
              <a:rPr lang="ar-SY" sz="2800" dirty="0">
                <a:cs typeface="Calibri"/>
              </a:rPr>
              <a:t>يمكن للحمول التي يفصل بينها أقل من عامين والحمول المبكرة (أصغر من 18 عاماً) والمتأخرة (أكبر من 35 عاماً) أن تؤدي إلى وفاة الأم أو أن تسبب المرض أو الإعاقة. يمكننا الحيلولة دون وفيات وإصابات الأمهات باستخدام وسائل حديثة وموثوقة.</a:t>
            </a:r>
          </a:p>
        </p:txBody>
      </p:sp>
    </p:spTree>
    <p:extLst>
      <p:ext uri="{BB962C8B-B14F-4D97-AF65-F5344CB8AC3E}">
        <p14:creationId xmlns:p14="http://schemas.microsoft.com/office/powerpoint/2010/main" val="211376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7" name="Dikdörtgen: Köşeleri Yuvarlatılmış 6">
            <a:extLst>
              <a:ext uri="{FF2B5EF4-FFF2-40B4-BE49-F238E27FC236}">
                <a16:creationId xmlns:a16="http://schemas.microsoft.com/office/drawing/2014/main" id="{6C317FA2-BB57-4479-8079-02DC45A8D6F4}"/>
              </a:ext>
            </a:extLst>
          </p:cNvPr>
          <p:cNvSpPr/>
          <p:nvPr/>
        </p:nvSpPr>
        <p:spPr>
          <a:xfrm>
            <a:off x="1583473" y="616164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4120D4BA-19A6-41AF-97F9-21D3758F625F}"/>
              </a:ext>
            </a:extLst>
          </p:cNvPr>
          <p:cNvSpPr/>
          <p:nvPr/>
        </p:nvSpPr>
        <p:spPr>
          <a:xfrm>
            <a:off x="1583473" y="5833609"/>
            <a:ext cx="1182883" cy="181394"/>
          </a:xfrm>
          <a:prstGeom prst="roundRect">
            <a:avLst>
              <a:gd name="adj" fmla="val 0"/>
            </a:avLst>
          </a:prstGeom>
          <a:solidFill>
            <a:srgbClr val="4D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chemeClr val="bg1"/>
                </a:solidFill>
                <a:ea typeface="+mj-ea"/>
                <a:cs typeface="Calibri"/>
              </a:rPr>
              <a:t>الآثار السلبية للحمول غير المرغوب بها</a:t>
            </a:r>
            <a:endParaRPr lang="ar-SY" sz="3600" b="1" kern="0" dirty="0">
              <a:solidFill>
                <a:schemeClr val="bg1"/>
              </a:solidFill>
              <a:latin typeface="Calibri"/>
              <a:ea typeface="+mj-ea"/>
              <a:cs typeface="Calibri"/>
            </a:endParaRPr>
          </a:p>
        </p:txBody>
      </p:sp>
      <p:sp>
        <p:nvSpPr>
          <p:cNvPr id="12" name="object 4">
            <a:extLst>
              <a:ext uri="{FF2B5EF4-FFF2-40B4-BE49-F238E27FC236}">
                <a16:creationId xmlns:a16="http://schemas.microsoft.com/office/drawing/2014/main" id="{9C54A03A-1095-4664-830C-E1151C868E6B}"/>
              </a:ext>
            </a:extLst>
          </p:cNvPr>
          <p:cNvSpPr txBox="1"/>
          <p:nvPr/>
        </p:nvSpPr>
        <p:spPr>
          <a:xfrm>
            <a:off x="4250988" y="2053457"/>
            <a:ext cx="7480570" cy="3232295"/>
          </a:xfrm>
          <a:prstGeom prst="rect">
            <a:avLst/>
          </a:prstGeom>
        </p:spPr>
        <p:txBody>
          <a:bodyPr vert="horz" wrap="square" lIns="0" tIns="137795" rIns="0" bIns="0" rtlCol="0" anchor="ctr">
            <a:spAutoFit/>
          </a:bodyPr>
          <a:lstStyle/>
          <a:p>
            <a:pPr marL="355600" marR="5080" indent="-342900" algn="just" rtl="1">
              <a:spcBef>
                <a:spcPts val="600"/>
              </a:spcBef>
              <a:buFont typeface="Arial" panose="020B0604020202020204" pitchFamily="34" charset="0"/>
              <a:buChar char="•"/>
            </a:pPr>
            <a:r>
              <a:rPr lang="ar-SY" sz="2800" dirty="0">
                <a:cs typeface="Calibri"/>
              </a:rPr>
              <a:t>يتم إجراء نصف عمليات الإجهاض المتعمد التي تحدث في العالم كل عام والتي تبلغ 16.5 مليون حالة في ظروف غير آمنة مما يؤدي إلى وفاة 80.000 من الأمهات وإصابة الآلاف من النساء بالإعاقة.</a:t>
            </a:r>
          </a:p>
          <a:p>
            <a:pPr marL="355600" marR="5080" indent="-342900" algn="just" rtl="1">
              <a:spcBef>
                <a:spcPts val="600"/>
              </a:spcBef>
              <a:buFont typeface="Arial" panose="020B0604020202020204" pitchFamily="34" charset="0"/>
              <a:buChar char="•"/>
            </a:pPr>
            <a:r>
              <a:rPr lang="ar-SY" sz="2800" dirty="0">
                <a:cs typeface="Calibri"/>
              </a:rPr>
              <a:t>إن الإجهاض غير الآمن مسؤول عن 13% من وفيات الأمهات (1 من كل 8 نساء) وهو السبب الرئيسي لوفيات الأمهات في بعض البلدان.</a:t>
            </a:r>
          </a:p>
        </p:txBody>
      </p:sp>
    </p:spTree>
    <p:extLst>
      <p:ext uri="{BB962C8B-B14F-4D97-AF65-F5344CB8AC3E}">
        <p14:creationId xmlns:p14="http://schemas.microsoft.com/office/powerpoint/2010/main" val="19406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5333EF8B-4BB6-4C3C-8AC5-0D52F428036D}"/>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CDA23B63-FE30-49A8-BD0E-7F8A83B04DFE}"/>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الآثار السلبية للحمول غير المرغوب بها</a:t>
            </a:r>
            <a:endParaRPr lang="ar-SY" sz="3600" b="1" kern="0" dirty="0">
              <a:solidFill>
                <a:srgbClr val="2F5597"/>
              </a:solidFill>
              <a:latin typeface="Calibri"/>
              <a:ea typeface="+mj-ea"/>
              <a:cs typeface="Calibri"/>
            </a:endParaRPr>
          </a:p>
        </p:txBody>
      </p:sp>
      <p:sp>
        <p:nvSpPr>
          <p:cNvPr id="12" name="object 4">
            <a:extLst>
              <a:ext uri="{FF2B5EF4-FFF2-40B4-BE49-F238E27FC236}">
                <a16:creationId xmlns:a16="http://schemas.microsoft.com/office/drawing/2014/main" id="{9C54A03A-1095-4664-830C-E1151C868E6B}"/>
              </a:ext>
            </a:extLst>
          </p:cNvPr>
          <p:cNvSpPr txBox="1"/>
          <p:nvPr/>
        </p:nvSpPr>
        <p:spPr>
          <a:xfrm>
            <a:off x="4250988" y="2484344"/>
            <a:ext cx="7480570" cy="2370521"/>
          </a:xfrm>
          <a:prstGeom prst="rect">
            <a:avLst/>
          </a:prstGeom>
        </p:spPr>
        <p:txBody>
          <a:bodyPr vert="horz" wrap="square" lIns="0" tIns="137795" rIns="0" bIns="0" rtlCol="0" anchor="ctr">
            <a:spAutoFit/>
          </a:bodyPr>
          <a:lstStyle/>
          <a:p>
            <a:pPr marL="355600" marR="5080" indent="-342900" algn="just" rtl="1">
              <a:spcBef>
                <a:spcPts val="600"/>
              </a:spcBef>
              <a:buFont typeface="Arial" panose="020B0604020202020204" pitchFamily="34" charset="0"/>
              <a:buChar char="•"/>
            </a:pPr>
            <a:r>
              <a:rPr lang="ar-SY" sz="2800" dirty="0">
                <a:solidFill>
                  <a:schemeClr val="bg1"/>
                </a:solidFill>
                <a:cs typeface="Calibri"/>
              </a:rPr>
              <a:t>تتطور </a:t>
            </a:r>
            <a:r>
              <a:rPr lang="ar-SY" sz="2800" b="1" dirty="0">
                <a:solidFill>
                  <a:schemeClr val="bg1"/>
                </a:solidFill>
                <a:cs typeface="Calibri"/>
              </a:rPr>
              <a:t>بعد الإجهاض </a:t>
            </a:r>
            <a:r>
              <a:rPr lang="ar-SY" sz="2800" dirty="0">
                <a:solidFill>
                  <a:schemeClr val="bg1"/>
                </a:solidFill>
                <a:cs typeface="Calibri"/>
              </a:rPr>
              <a:t>حالات مثل الإجهاض غير الكامل والإنتان والنزف وجرح الرحم لدى</a:t>
            </a:r>
            <a:r>
              <a:rPr lang="ar-SY" sz="2800" b="1" dirty="0">
                <a:solidFill>
                  <a:schemeClr val="bg1"/>
                </a:solidFill>
                <a:cs typeface="Calibri"/>
              </a:rPr>
              <a:t> </a:t>
            </a:r>
            <a:r>
              <a:rPr lang="ar-SY" sz="2800" dirty="0">
                <a:solidFill>
                  <a:schemeClr val="bg1"/>
                </a:solidFill>
                <a:cs typeface="Calibri"/>
              </a:rPr>
              <a:t>10-50% من النساء اللواتي يجهضن بشكل غير صحي.</a:t>
            </a:r>
          </a:p>
          <a:p>
            <a:pPr marL="355600" marR="5080" indent="-342900" algn="just" rtl="1">
              <a:spcBef>
                <a:spcPts val="600"/>
              </a:spcBef>
              <a:buFont typeface="Arial" panose="020B0604020202020204" pitchFamily="34" charset="0"/>
              <a:buChar char="•"/>
            </a:pPr>
            <a:r>
              <a:rPr lang="ar-SY" sz="2800" dirty="0">
                <a:solidFill>
                  <a:schemeClr val="bg1"/>
                </a:solidFill>
                <a:cs typeface="Calibri"/>
              </a:rPr>
              <a:t>وتتطور</a:t>
            </a:r>
            <a:r>
              <a:rPr lang="ar-SY" sz="2800" b="1" dirty="0">
                <a:solidFill>
                  <a:schemeClr val="bg1"/>
                </a:solidFill>
                <a:cs typeface="Calibri"/>
              </a:rPr>
              <a:t> على المدى الطويل</a:t>
            </a:r>
            <a:r>
              <a:rPr lang="ar-SY" sz="2800" dirty="0">
                <a:solidFill>
                  <a:schemeClr val="bg1"/>
                </a:solidFill>
                <a:cs typeface="Calibri"/>
              </a:rPr>
              <a:t> حالات مثل الألم الشديد والداء الالتهابي الحوضي والعقم والحمل الهاجر والولادة المبكرة.</a:t>
            </a:r>
          </a:p>
        </p:txBody>
      </p:sp>
    </p:spTree>
    <p:extLst>
      <p:ext uri="{BB962C8B-B14F-4D97-AF65-F5344CB8AC3E}">
        <p14:creationId xmlns:p14="http://schemas.microsoft.com/office/powerpoint/2010/main" val="140565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5861A15C-6785-4ABB-9DF1-82B56BE6A354}"/>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44808836-A3F8-4EE4-A1BE-2A11DB4BAB3E}"/>
              </a:ext>
            </a:extLst>
          </p:cNvPr>
          <p:cNvPicPr>
            <a:picLocks noChangeAspect="1"/>
          </p:cNvPicPr>
          <p:nvPr/>
        </p:nvPicPr>
        <p:blipFill>
          <a:blip r:embed="rId3"/>
          <a:stretch>
            <a:fillRect/>
          </a:stretch>
        </p:blipFill>
        <p:spPr>
          <a:xfrm>
            <a:off x="1713021" y="5834515"/>
            <a:ext cx="1067586" cy="181393"/>
          </a:xfrm>
          <a:prstGeom prst="rect">
            <a:avLst/>
          </a:prstGeom>
        </p:spPr>
      </p:pic>
      <p:sp>
        <p:nvSpPr>
          <p:cNvPr id="8" name="Dikdörtgen: Köşeleri Yuvarlatılmış 7">
            <a:extLst>
              <a:ext uri="{FF2B5EF4-FFF2-40B4-BE49-F238E27FC236}">
                <a16:creationId xmlns:a16="http://schemas.microsoft.com/office/drawing/2014/main" id="{57F0782C-68A6-4473-90A5-FCD37C0F8BBF}"/>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chemeClr val="bg1"/>
                </a:solidFill>
                <a:ea typeface="+mj-ea"/>
                <a:cs typeface="Calibri"/>
              </a:rPr>
              <a:t>الآثار السلبية للحمول غير المرغوب بها</a:t>
            </a:r>
            <a:endParaRPr lang="ar-SY" sz="3600" b="1" kern="0" dirty="0">
              <a:solidFill>
                <a:schemeClr val="bg1"/>
              </a:solidFill>
              <a:latin typeface="Calibri"/>
              <a:ea typeface="+mj-ea"/>
              <a:cs typeface="Calibri"/>
            </a:endParaRPr>
          </a:p>
        </p:txBody>
      </p:sp>
      <p:sp>
        <p:nvSpPr>
          <p:cNvPr id="13" name="object 4">
            <a:extLst>
              <a:ext uri="{FF2B5EF4-FFF2-40B4-BE49-F238E27FC236}">
                <a16:creationId xmlns:a16="http://schemas.microsoft.com/office/drawing/2014/main" id="{9C54A03A-1095-4664-830C-E1151C868E6B}"/>
              </a:ext>
            </a:extLst>
          </p:cNvPr>
          <p:cNvSpPr txBox="1"/>
          <p:nvPr/>
        </p:nvSpPr>
        <p:spPr>
          <a:xfrm>
            <a:off x="7175958" y="2307372"/>
            <a:ext cx="4555600" cy="2724464"/>
          </a:xfrm>
          <a:prstGeom prst="rect">
            <a:avLst/>
          </a:prstGeom>
        </p:spPr>
        <p:txBody>
          <a:bodyPr vert="horz" wrap="square" lIns="0" tIns="137795" rIns="0" bIns="0" rtlCol="0" anchor="ctr">
            <a:spAutoFit/>
          </a:bodyPr>
          <a:lstStyle/>
          <a:p>
            <a:pPr marL="12700" marR="5080" algn="just" rtl="1">
              <a:spcBef>
                <a:spcPts val="600"/>
              </a:spcBef>
            </a:pPr>
            <a:r>
              <a:rPr lang="ar-SY" sz="2400" dirty="0">
                <a:solidFill>
                  <a:srgbClr val="2F5597"/>
                </a:solidFill>
                <a:cs typeface="Calibri"/>
              </a:rPr>
              <a:t>لا تقتصر الآثار السلبية للحمول غير المرغوب بها على صحة المرأة على الوفاة أو المرض / الإعاقة فحسب، بل تشمل أيضاً المشاكل المتعلقة بوضع المرأة وحياتها الاجتماعية مثل التغيب وفقدان الوظيفة والانقطاع عن التعليم وتحمل مسؤوليات جديدة وانفصالها عن زوجها أو صديقها والتأثير على مستقبلها.</a:t>
            </a:r>
          </a:p>
        </p:txBody>
      </p:sp>
      <p:sp>
        <p:nvSpPr>
          <p:cNvPr id="14" name="object 4">
            <a:extLst>
              <a:ext uri="{FF2B5EF4-FFF2-40B4-BE49-F238E27FC236}">
                <a16:creationId xmlns:a16="http://schemas.microsoft.com/office/drawing/2014/main" id="{9C54A03A-1095-4664-830C-E1151C868E6B}"/>
              </a:ext>
            </a:extLst>
          </p:cNvPr>
          <p:cNvSpPr txBox="1"/>
          <p:nvPr/>
        </p:nvSpPr>
        <p:spPr>
          <a:xfrm>
            <a:off x="3972970" y="2304497"/>
            <a:ext cx="2761027" cy="2724464"/>
          </a:xfrm>
          <a:prstGeom prst="rect">
            <a:avLst/>
          </a:prstGeom>
        </p:spPr>
        <p:txBody>
          <a:bodyPr vert="horz" wrap="square" lIns="0" tIns="137795" rIns="0" bIns="0" rtlCol="0" anchor="ctr">
            <a:spAutoFit/>
          </a:bodyPr>
          <a:lstStyle/>
          <a:p>
            <a:pPr marL="12700" marR="5080" algn="ctr" rtl="1">
              <a:spcBef>
                <a:spcPts val="600"/>
              </a:spcBef>
            </a:pPr>
            <a:r>
              <a:rPr lang="ar-SY" sz="2800" dirty="0">
                <a:cs typeface="Calibri"/>
              </a:rPr>
              <a:t>"إن حق جميع الأشخاص في تقرير إنجاب الأطفال من عدمه والوقت الذي سينجبون فيه الأطفال" </a:t>
            </a:r>
            <a:r>
              <a:rPr lang="ar-SY" sz="2800" dirty="0">
                <a:solidFill>
                  <a:srgbClr val="C55A11"/>
                </a:solidFill>
                <a:cs typeface="Calibri"/>
              </a:rPr>
              <a:t>هو حق إنجابي!</a:t>
            </a:r>
          </a:p>
        </p:txBody>
      </p:sp>
    </p:spTree>
    <p:extLst>
      <p:ext uri="{BB962C8B-B14F-4D97-AF65-F5344CB8AC3E}">
        <p14:creationId xmlns:p14="http://schemas.microsoft.com/office/powerpoint/2010/main" val="201426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9" name="Dikdörtgen: Köşeleri Yuvarlatılmış 8">
            <a:extLst>
              <a:ext uri="{FF2B5EF4-FFF2-40B4-BE49-F238E27FC236}">
                <a16:creationId xmlns:a16="http://schemas.microsoft.com/office/drawing/2014/main" id="{78C69B2E-95C7-4D2E-A693-4771F4070C77}"/>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0" name="Dikdörtgen: Köşeleri Yuvarlatılmış 9">
            <a:extLst>
              <a:ext uri="{FF2B5EF4-FFF2-40B4-BE49-F238E27FC236}">
                <a16:creationId xmlns:a16="http://schemas.microsoft.com/office/drawing/2014/main" id="{4C945121-9270-43A3-8AF0-94058DB9146A}"/>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B23E772-F13D-430B-89EC-319BE8D182D2}"/>
              </a:ext>
            </a:extLst>
          </p:cNvPr>
          <p:cNvSpPr/>
          <p:nvPr/>
        </p:nvSpPr>
        <p:spPr>
          <a:xfrm>
            <a:off x="594985" y="2663568"/>
            <a:ext cx="2783001" cy="1754326"/>
          </a:xfrm>
          <a:prstGeom prst="rect">
            <a:avLst/>
          </a:prstGeom>
        </p:spPr>
        <p:txBody>
          <a:bodyPr wrap="square" anchor="ctr">
            <a:spAutoFit/>
          </a:bodyPr>
          <a:lstStyle/>
          <a:p>
            <a:pPr algn="ctr" rtl="1"/>
            <a:r>
              <a:rPr lang="ar-SY" sz="3600" b="1" kern="0" dirty="0">
                <a:solidFill>
                  <a:srgbClr val="2F5597"/>
                </a:solidFill>
                <a:ea typeface="+mj-ea"/>
                <a:cs typeface="Calibri"/>
              </a:rPr>
              <a:t>الآثار السلبية للحمول غير المرغوب بها</a:t>
            </a:r>
            <a:endParaRPr lang="ar-SY" sz="3600" b="1" kern="0" dirty="0">
              <a:solidFill>
                <a:srgbClr val="2F5597"/>
              </a:solidFill>
              <a:latin typeface="Calibri"/>
              <a:ea typeface="+mj-ea"/>
              <a:cs typeface="Calibri"/>
            </a:endParaRPr>
          </a:p>
        </p:txBody>
      </p:sp>
      <p:sp>
        <p:nvSpPr>
          <p:cNvPr id="12" name="object 4">
            <a:extLst>
              <a:ext uri="{FF2B5EF4-FFF2-40B4-BE49-F238E27FC236}">
                <a16:creationId xmlns:a16="http://schemas.microsoft.com/office/drawing/2014/main" id="{9C54A03A-1095-4664-830C-E1151C868E6B}"/>
              </a:ext>
            </a:extLst>
          </p:cNvPr>
          <p:cNvSpPr txBox="1"/>
          <p:nvPr/>
        </p:nvSpPr>
        <p:spPr>
          <a:xfrm>
            <a:off x="4250988" y="2738260"/>
            <a:ext cx="7480570" cy="1862689"/>
          </a:xfrm>
          <a:prstGeom prst="rect">
            <a:avLst/>
          </a:prstGeom>
        </p:spPr>
        <p:txBody>
          <a:bodyPr vert="horz" wrap="square" lIns="0" tIns="137795" rIns="0" bIns="0" rtlCol="0" anchor="ctr">
            <a:spAutoFit/>
          </a:bodyPr>
          <a:lstStyle/>
          <a:p>
            <a:pPr marL="12700" marR="5080" algn="just" rtl="1">
              <a:spcBef>
                <a:spcPts val="600"/>
              </a:spcBef>
            </a:pPr>
            <a:r>
              <a:rPr lang="ar-SY" sz="2800" dirty="0">
                <a:solidFill>
                  <a:schemeClr val="bg1"/>
                </a:solidFill>
                <a:cs typeface="Calibri"/>
              </a:rPr>
              <a:t>شوهدت آثار سلبية للحمول غير المرغوب بها على الرجال والأسرة أيضاً مثل تحمل مسؤولية لم يكونوا مستعدين لها والانقطاع عن التعليم لفترة وتعريض صحة الأطفال الآخرين للخطر والصعوبات الاقتصادية والصراع داخل الأسرة.</a:t>
            </a:r>
          </a:p>
        </p:txBody>
      </p:sp>
    </p:spTree>
    <p:extLst>
      <p:ext uri="{BB962C8B-B14F-4D97-AF65-F5344CB8AC3E}">
        <p14:creationId xmlns:p14="http://schemas.microsoft.com/office/powerpoint/2010/main" val="428857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114184"/>
            <a:ext cx="12192000" cy="6858000"/>
          </a:xfrm>
          <a:prstGeom prst="rect">
            <a:avLst/>
          </a:prstGeom>
        </p:spPr>
      </p:pic>
      <p:sp>
        <p:nvSpPr>
          <p:cNvPr id="9" name="Dikdörtgen: Köşeleri Yuvarlatılmış 8">
            <a:extLst>
              <a:ext uri="{FF2B5EF4-FFF2-40B4-BE49-F238E27FC236}">
                <a16:creationId xmlns:a16="http://schemas.microsoft.com/office/drawing/2014/main" id="{E6A35623-FFE9-4B78-BF2A-FE839AA0E775}"/>
              </a:ext>
            </a:extLst>
          </p:cNvPr>
          <p:cNvSpPr/>
          <p:nvPr/>
        </p:nvSpPr>
        <p:spPr>
          <a:xfrm>
            <a:off x="1583473" y="6282595"/>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10" name="Dikdörtgen: Köşeleri Yuvarlatılmış 9">
            <a:extLst>
              <a:ext uri="{FF2B5EF4-FFF2-40B4-BE49-F238E27FC236}">
                <a16:creationId xmlns:a16="http://schemas.microsoft.com/office/drawing/2014/main" id="{3510B25A-587A-4C21-9769-04C020A47966}"/>
              </a:ext>
            </a:extLst>
          </p:cNvPr>
          <p:cNvSpPr/>
          <p:nvPr/>
        </p:nvSpPr>
        <p:spPr>
          <a:xfrm>
            <a:off x="1542377" y="5925921"/>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B23E772-F13D-430B-89EC-319BE8D182D2}"/>
              </a:ext>
            </a:extLst>
          </p:cNvPr>
          <p:cNvSpPr/>
          <p:nvPr/>
        </p:nvSpPr>
        <p:spPr>
          <a:xfrm>
            <a:off x="594985" y="2386569"/>
            <a:ext cx="2783001" cy="2308324"/>
          </a:xfrm>
          <a:prstGeom prst="rect">
            <a:avLst/>
          </a:prstGeom>
        </p:spPr>
        <p:txBody>
          <a:bodyPr wrap="square" anchor="ctr">
            <a:spAutoFit/>
          </a:bodyPr>
          <a:lstStyle/>
          <a:p>
            <a:pPr algn="ctr" rtl="1"/>
            <a:r>
              <a:rPr lang="ar-SY" sz="3600" b="1" kern="0" dirty="0">
                <a:solidFill>
                  <a:srgbClr val="2F5597"/>
                </a:solidFill>
                <a:ea typeface="+mj-ea"/>
                <a:cs typeface="Calibri"/>
              </a:rPr>
              <a:t>هل يمكن الحيلولة دون الإجهاض المتعمد؟</a:t>
            </a:r>
            <a:endParaRPr lang="ar-SY" sz="3600" b="1" kern="0" dirty="0">
              <a:solidFill>
                <a:srgbClr val="2F5597"/>
              </a:solidFill>
              <a:latin typeface="Calibri"/>
              <a:ea typeface="+mj-ea"/>
              <a:cs typeface="Calibri"/>
            </a:endParaRPr>
          </a:p>
        </p:txBody>
      </p:sp>
      <p:sp>
        <p:nvSpPr>
          <p:cNvPr id="12" name="object 4">
            <a:extLst>
              <a:ext uri="{FF2B5EF4-FFF2-40B4-BE49-F238E27FC236}">
                <a16:creationId xmlns:a16="http://schemas.microsoft.com/office/drawing/2014/main" id="{9C54A03A-1095-4664-830C-E1151C868E6B}"/>
              </a:ext>
            </a:extLst>
          </p:cNvPr>
          <p:cNvSpPr txBox="1"/>
          <p:nvPr/>
        </p:nvSpPr>
        <p:spPr>
          <a:xfrm>
            <a:off x="4250988" y="3107592"/>
            <a:ext cx="7480570" cy="1124026"/>
          </a:xfrm>
          <a:prstGeom prst="rect">
            <a:avLst/>
          </a:prstGeom>
        </p:spPr>
        <p:txBody>
          <a:bodyPr vert="horz" wrap="square" lIns="0" tIns="137795" rIns="0" bIns="0" rtlCol="0" anchor="ctr">
            <a:spAutoFit/>
          </a:bodyPr>
          <a:lstStyle/>
          <a:p>
            <a:pPr marL="12700" marR="5080" algn="just" rtl="1">
              <a:spcBef>
                <a:spcPts val="600"/>
              </a:spcBef>
            </a:pPr>
            <a:r>
              <a:rPr lang="ar-SY" sz="3200" b="1" dirty="0">
                <a:solidFill>
                  <a:schemeClr val="bg1"/>
                </a:solidFill>
                <a:cs typeface="Calibri"/>
              </a:rPr>
              <a:t>يمكن الحيلولة </a:t>
            </a:r>
            <a:r>
              <a:rPr lang="ar-SY" sz="3200" dirty="0">
                <a:solidFill>
                  <a:schemeClr val="bg1"/>
                </a:solidFill>
                <a:cs typeface="Calibri"/>
              </a:rPr>
              <a:t>دونه من خلال الحيلولة دون الحمول غير المرغوب بها!</a:t>
            </a:r>
          </a:p>
        </p:txBody>
      </p:sp>
    </p:spTree>
    <p:extLst>
      <p:ext uri="{BB962C8B-B14F-4D97-AF65-F5344CB8AC3E}">
        <p14:creationId xmlns:p14="http://schemas.microsoft.com/office/powerpoint/2010/main" val="112773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53C1C0A7-C28F-45AF-B6F0-6525F3709B80}"/>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6" name="Dikdörtgen: Köşeleri Yuvarlatılmış 5">
            <a:extLst>
              <a:ext uri="{FF2B5EF4-FFF2-40B4-BE49-F238E27FC236}">
                <a16:creationId xmlns:a16="http://schemas.microsoft.com/office/drawing/2014/main" id="{BDD7773D-E4FD-4C5E-A454-CF03746A4A1F}"/>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9C54A03A-1095-4664-830C-E1151C868E6B}"/>
              </a:ext>
            </a:extLst>
          </p:cNvPr>
          <p:cNvSpPr txBox="1"/>
          <p:nvPr/>
        </p:nvSpPr>
        <p:spPr>
          <a:xfrm>
            <a:off x="4250988" y="2068846"/>
            <a:ext cx="7480570" cy="3201517"/>
          </a:xfrm>
          <a:prstGeom prst="rect">
            <a:avLst/>
          </a:prstGeom>
        </p:spPr>
        <p:txBody>
          <a:bodyPr vert="horz" wrap="square" lIns="0" tIns="137795" rIns="0" bIns="0" rtlCol="0" anchor="ctr">
            <a:spAutoFit/>
          </a:bodyPr>
          <a:lstStyle/>
          <a:p>
            <a:pPr marL="12700" marR="5080" algn="just" rtl="1">
              <a:spcBef>
                <a:spcPts val="600"/>
              </a:spcBef>
            </a:pPr>
            <a:r>
              <a:rPr lang="ar-SY" sz="2000" dirty="0">
                <a:solidFill>
                  <a:schemeClr val="bg1"/>
                </a:solidFill>
                <a:cs typeface="Calibri"/>
              </a:rPr>
              <a:t>من خلال قيام كل شخص بحاجة إلى ذلك بـ:</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مراجعة المؤسسات الصحية التي تقدم خدمات وسائل الصحة الإنجابية المؤهلة.</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استخدام وسيلة الصحة الإنجابية المناسبة له</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تلقي الخدمة من الكوادر الصحية المدربة</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تلقي رعاية صحية مؤهلة بعد الإجهاض</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استخدام وسيلة الصحة الإنجابية بعد الإجهاض</a:t>
            </a:r>
          </a:p>
          <a:p>
            <a:pPr marL="12700" marR="5080" algn="just" rtl="1">
              <a:spcBef>
                <a:spcPts val="600"/>
              </a:spcBef>
            </a:pPr>
            <a:r>
              <a:rPr lang="ar-SY" sz="2000" dirty="0">
                <a:solidFill>
                  <a:schemeClr val="bg1"/>
                </a:solidFill>
                <a:cs typeface="Calibri"/>
              </a:rPr>
              <a:t>            </a:t>
            </a:r>
          </a:p>
          <a:p>
            <a:pPr marL="12700" marR="5080" algn="ctr" rtl="1">
              <a:spcBef>
                <a:spcPts val="600"/>
              </a:spcBef>
            </a:pPr>
            <a:r>
              <a:rPr lang="ar-SY" sz="2400" b="1" dirty="0">
                <a:solidFill>
                  <a:schemeClr val="bg1"/>
                </a:solidFill>
                <a:cs typeface="Calibri"/>
              </a:rPr>
              <a:t>فإنه يمكن الحيلولة دون الوفيات والأمراض المرتبطة بالإجهاض المتعمد!</a:t>
            </a:r>
          </a:p>
        </p:txBody>
      </p:sp>
      <p:sp>
        <p:nvSpPr>
          <p:cNvPr id="11" name="Rectangle 8">
            <a:extLst>
              <a:ext uri="{FF2B5EF4-FFF2-40B4-BE49-F238E27FC236}">
                <a16:creationId xmlns:a16="http://schemas.microsoft.com/office/drawing/2014/main" id="{DB23E772-F13D-430B-89EC-319BE8D182D2}"/>
              </a:ext>
            </a:extLst>
          </p:cNvPr>
          <p:cNvSpPr/>
          <p:nvPr/>
        </p:nvSpPr>
        <p:spPr>
          <a:xfrm>
            <a:off x="594985" y="2386569"/>
            <a:ext cx="2783001" cy="2308324"/>
          </a:xfrm>
          <a:prstGeom prst="rect">
            <a:avLst/>
          </a:prstGeom>
        </p:spPr>
        <p:txBody>
          <a:bodyPr wrap="square" anchor="ctr">
            <a:spAutoFit/>
          </a:bodyPr>
          <a:lstStyle/>
          <a:p>
            <a:pPr algn="ctr" rtl="1"/>
            <a:r>
              <a:rPr lang="ar-SY" sz="3600" b="1" kern="0" dirty="0">
                <a:solidFill>
                  <a:srgbClr val="2F5597"/>
                </a:solidFill>
                <a:ea typeface="+mj-ea"/>
                <a:cs typeface="Calibri"/>
              </a:rPr>
              <a:t>هل يمكن الحيلولة دون الإجهاض المتعمد؟</a:t>
            </a:r>
            <a:endParaRPr lang="ar-SY" sz="3600" b="1" kern="0" dirty="0">
              <a:solidFill>
                <a:srgbClr val="2F5597"/>
              </a:solidFill>
              <a:latin typeface="Calibri"/>
              <a:ea typeface="+mj-ea"/>
              <a:cs typeface="Calibri"/>
            </a:endParaRPr>
          </a:p>
        </p:txBody>
      </p:sp>
    </p:spTree>
    <p:extLst>
      <p:ext uri="{BB962C8B-B14F-4D97-AF65-F5344CB8AC3E}">
        <p14:creationId xmlns:p14="http://schemas.microsoft.com/office/powerpoint/2010/main" val="238574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1486</Words>
  <Application>Microsoft Office PowerPoint</Application>
  <PresentationFormat>Geniş ekran</PresentationFormat>
  <Paragraphs>116</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121</cp:revision>
  <dcterms:created xsi:type="dcterms:W3CDTF">2020-11-02T08:42:42Z</dcterms:created>
  <dcterms:modified xsi:type="dcterms:W3CDTF">2021-11-27T21:00:28Z</dcterms:modified>
</cp:coreProperties>
</file>